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00711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the title text format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the outline text format</a:t>
            </a:r>
          </a:p>
          <a:p>
            <a:pPr lvl="1"/>
            <a:r>
              <a:t>Second Outline Level</a:t>
            </a:r>
          </a:p>
          <a:p>
            <a:pPr lvl="2"/>
            <a:r>
              <a:t>Third Outline Level</a:t>
            </a:r>
          </a:p>
          <a:p>
            <a:pPr lvl="3"/>
            <a:r>
              <a:t>Fourth Outline Level</a:t>
            </a:r>
          </a:p>
          <a:p>
            <a:pPr lvl="4"/>
            <a:r>
              <a:t>Fifth Outline Level</a:t>
            </a:r>
          </a:p>
          <a:p>
            <a:pPr lvl="5"/>
            <a:r>
              <a:t>Sixth Outline Level</a:t>
            </a:r>
          </a:p>
          <a:p>
            <a:pPr lvl="6"/>
            <a:r>
              <a:t>Seventh Outline Level</a:t>
            </a:r>
          </a:p>
          <a:p>
            <a:pPr lvl="7"/>
            <a:r>
              <a:t>Eighth Outline Level</a:t>
            </a:r>
          </a:p>
          <a:p>
            <a:pPr lvl="8"/>
            <a:r>
              <a:t>Ninth Outline Level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755332" y="2347412"/>
            <a:ext cx="8560436" cy="1619751"/>
          </a:xfrm>
          <a:prstGeom prst="rect">
            <a:avLst/>
          </a:prstGeom>
        </p:spPr>
        <p:txBody>
          <a:bodyPr/>
          <a:lstStyle>
            <a:lvl1pPr>
              <a:defRPr sz="4100"/>
            </a:lvl1pPr>
          </a:lstStyle>
          <a:p>
            <a:pPr/>
            <a:r>
              <a:t>Click to add title</a:t>
            </a:r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1510665" y="4282016"/>
            <a:ext cx="7049770" cy="1931107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</a:lvl1pPr>
          </a:lstStyle>
          <a:p>
            <a:pPr/>
            <a:r>
              <a:t>Click to add subtitle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xfrm>
            <a:off x="8986837" y="6346825"/>
            <a:ext cx="190501" cy="195647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0725" y="684212"/>
            <a:ext cx="8458200" cy="1022351"/>
          </a:xfrm>
          <a:prstGeom prst="rect">
            <a:avLst/>
          </a:prstGeom>
        </p:spPr>
        <p:txBody>
          <a:bodyPr/>
          <a:lstStyle>
            <a:lvl1pPr>
              <a:defRPr sz="4100"/>
            </a:lvl1pPr>
          </a:lstStyle>
          <a:p>
            <a:pPr/>
            <a:r>
              <a:t>Click to add title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xfrm>
            <a:off x="720725" y="1949450"/>
            <a:ext cx="8853488" cy="3810000"/>
          </a:xfrm>
          <a:prstGeom prst="rect">
            <a:avLst/>
          </a:prstGeom>
        </p:spPr>
        <p:txBody>
          <a:bodyPr/>
          <a:lstStyle/>
          <a:p>
            <a:pPr/>
            <a:r>
              <a:t>Click to add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xfrm>
            <a:off x="8986837" y="6346825"/>
            <a:ext cx="190501" cy="195647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503237" y="301625"/>
            <a:ext cx="9069388" cy="1260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Click to edit the title text format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503237" y="1768475"/>
            <a:ext cx="9069388" cy="4987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Click to edit the outline text format</a:t>
            </a:r>
          </a:p>
          <a:p>
            <a:pPr lvl="1"/>
            <a:r>
              <a:t>Second Outline Level</a:t>
            </a:r>
          </a:p>
          <a:p>
            <a:pPr lvl="2"/>
            <a:r>
              <a:t>Third Outline Level</a:t>
            </a:r>
          </a:p>
          <a:p>
            <a:pPr lvl="3"/>
            <a:r>
              <a:t>Fourth Outline Level</a:t>
            </a:r>
          </a:p>
          <a:p>
            <a:pPr lvl="4"/>
            <a:r>
              <a:t>Fifth Outline Level</a:t>
            </a:r>
          </a:p>
          <a:p>
            <a:pPr lvl="5"/>
            <a:r>
              <a:t>Sixth Outline Level</a:t>
            </a:r>
          </a:p>
          <a:p>
            <a:pPr lvl="6"/>
            <a:r>
              <a:t>Seventh Outline Level</a:t>
            </a:r>
          </a:p>
          <a:p>
            <a:pPr lvl="7"/>
            <a:r>
              <a:t>Eighth Outline Level</a:t>
            </a:r>
          </a:p>
          <a:p>
            <a:pPr lvl="8"/>
            <a:r>
              <a:t>Ninth Outline Level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83712" y="6886575"/>
            <a:ext cx="190501" cy="19564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342900" marR="0" indent="1143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342900" marR="0" indent="5715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342900" marR="0" indent="10287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342900" marR="0" indent="14859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342900" marR="0" indent="19431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42900" marR="0" indent="24003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2900" marR="0" indent="28575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42900" marR="0" indent="33147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723900" algn="l"/>
          <a:tab pos="1447800" algn="l"/>
          <a:tab pos="21717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720725" y="684212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Team to Tribe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720725" y="1858962"/>
            <a:ext cx="8855075" cy="3811588"/>
          </a:xfrm>
          <a:prstGeom prst="rect">
            <a:avLst/>
          </a:prstGeom>
        </p:spPr>
        <p:txBody>
          <a:bodyPr anchor="ctr"/>
          <a:lstStyle/>
          <a:p>
            <a:pPr mar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  <a:r>
              <a:t>Premiere Corporate Packages</a:t>
            </a:r>
          </a:p>
          <a:p>
            <a:pPr mar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</a:p>
          <a:p>
            <a:pPr mar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  <a:r>
              <a:t>Come as a Team</a:t>
            </a:r>
          </a:p>
          <a:p>
            <a:pPr mar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  <a:r>
              <a:t>Leave as a Tribe</a:t>
            </a:r>
          </a:p>
          <a:p>
            <a:pPr mar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</a:p>
          <a:p>
            <a:pPr mar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  <a:r>
              <a:t>All Inclusive Offerings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720725" y="684212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Embedding Employees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720725" y="1949450"/>
            <a:ext cx="8855075" cy="3811588"/>
          </a:xfrm>
          <a:prstGeom prst="rect">
            <a:avLst/>
          </a:prstGeom>
        </p:spPr>
        <p:txBody>
          <a:bodyPr/>
          <a:lstStyle/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Improve links: foster team cohesiveness, encourage community involvement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Improve fit: build ties between company and community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Increase sacrifice: provide unique incentives that might be hard to find elsewhere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xfrm>
            <a:off x="720725" y="274637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 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836612" y="977900"/>
            <a:ext cx="8855076" cy="5697538"/>
          </a:xfrm>
          <a:prstGeom prst="rect">
            <a:avLst/>
          </a:prstGeom>
        </p:spPr>
        <p:txBody>
          <a:bodyPr/>
          <a:lstStyle/>
          <a:p>
            <a:pPr mar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600">
                <a:solidFill>
                  <a:srgbClr val="262626"/>
                </a:solidFill>
              </a:defRPr>
            </a:pPr>
            <a:r>
              <a:t>              Our Goal: To Elevate Everyone Involved</a:t>
            </a:r>
          </a:p>
          <a:p>
            <a:pPr mar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600">
                <a:solidFill>
                  <a:srgbClr val="262626"/>
                </a:solidFill>
              </a:defRPr>
            </a:pPr>
          </a:p>
          <a:p>
            <a:pPr mar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600">
                <a:solidFill>
                  <a:srgbClr val="262626"/>
                </a:solidFill>
              </a:defRPr>
            </a:pPr>
            <a:r>
              <a:t>Employees learn the skills to take care of themselves, know they are invested in by the company, and retain company loyalty. </a:t>
            </a:r>
          </a:p>
          <a:p>
            <a:pPr mar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600">
                <a:solidFill>
                  <a:srgbClr val="262626"/>
                </a:solidFill>
              </a:defRPr>
            </a:pPr>
            <a:r>
              <a:t>In the process, teams grow into a cohesive whole with higher morale at work and prevent the bleed out of energy due to high work loads with little to show for it. </a:t>
            </a:r>
          </a:p>
          <a:p>
            <a:pPr mar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600">
                <a:solidFill>
                  <a:srgbClr val="262626"/>
                </a:solidFill>
              </a:defRPr>
            </a:pPr>
            <a:r>
              <a:t>With our skills in hand, teams are elevated to tribes able to work creatively, productively, and effectively. </a:t>
            </a:r>
          </a:p>
          <a:p>
            <a:pPr marL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600">
                <a:solidFill>
                  <a:srgbClr val="262626"/>
                </a:solidFill>
              </a:defRPr>
            </a:pPr>
            <a:r>
              <a:t>Instead of a loss in energy and morale, employees stay happy, motivated, and fed in a deep way by both work and home.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Team versus Tribe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xfrm>
            <a:off x="608806" y="1441053"/>
            <a:ext cx="8853488" cy="5845870"/>
          </a:xfrm>
          <a:prstGeom prst="rect">
            <a:avLst/>
          </a:prstGeom>
        </p:spPr>
        <p:txBody>
          <a:bodyPr anchor="ctr"/>
          <a:lstStyle/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“A </a:t>
            </a:r>
            <a:r>
              <a:rPr b="1"/>
              <a:t>team</a:t>
            </a:r>
            <a:r>
              <a:t> is a small number of people with complementary skills 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who are committed to a common purpose, performance goals, and approach 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for which they hold themselves mutually accountable.” 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-Katzenback &amp; Douglas in The Wisdom of Teams, p. 45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A t</a:t>
            </a:r>
            <a:r>
              <a:rPr b="1"/>
              <a:t>ribe</a:t>
            </a:r>
            <a:r>
              <a:t> is a group of people who know each other and know themselves.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It is a dynamic unit, moving as together as one and 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marked by deep ties, impactful communication and effortless loyalty.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b="1" sz="1728">
                <a:latin typeface="+mn-lt"/>
                <a:ea typeface="+mn-ea"/>
                <a:cs typeface="+mn-cs"/>
                <a:sym typeface="Times New Roman"/>
              </a:defRPr>
            </a:pPr>
            <a:r>
              <a:t>The Difference: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While a team just works together, 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a tribe breathes together. 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A team is comprised of loose relationships and often high stress, 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a tribe is marked by deeper relationships and the tools to manage stress and remain grounded. 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A tribe member knows how to prevent bleed out, 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a team member is often alone in their stress.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A tribe member is embedded, engaged and feels worthy. </a:t>
            </a:r>
          </a:p>
          <a:p>
            <a:pPr marL="0" indent="0" algn="ctr" defTabSz="329184">
              <a:lnSpc>
                <a:spcPct val="100000"/>
              </a:lnSpc>
              <a:spcBef>
                <a:spcPts val="0"/>
              </a:spcBef>
              <a:defRPr sz="1728">
                <a:latin typeface="+mn-lt"/>
                <a:ea typeface="+mn-ea"/>
                <a:cs typeface="+mn-cs"/>
                <a:sym typeface="Times New Roman"/>
              </a:defRPr>
            </a:pPr>
            <a:r>
              <a:t>Team members can often feel forced together by circumstance.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xfrm>
            <a:off x="720725" y="684212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Wellness Matters</a:t>
            </a:r>
          </a:p>
        </p:txBody>
      </p:sp>
      <p:sp>
        <p:nvSpPr>
          <p:cNvPr id="77" name="Shape 77"/>
          <p:cNvSpPr/>
          <p:nvPr>
            <p:ph type="body" idx="1"/>
          </p:nvPr>
        </p:nvSpPr>
        <p:spPr>
          <a:xfrm>
            <a:off x="720725" y="1949450"/>
            <a:ext cx="8855075" cy="4889500"/>
          </a:xfrm>
          <a:prstGeom prst="rect">
            <a:avLst/>
          </a:prstGeom>
        </p:spPr>
        <p:txBody>
          <a:bodyPr/>
          <a:lstStyle/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Ten modifiable health risk factors are linked to more than one-fifth of employer-employee spending:</a:t>
            </a:r>
          </a:p>
          <a:p>
            <a:pPr lvl="1" marL="1727200" indent="-573087">
              <a:spcBef>
                <a:spcPts val="11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  <a:r>
              <a:t>Depression (48% higher or $2184), high blood glucose (31.8% or $1,653), high blood pressure (31.5% or $1378), obesity (27.4% or $1,091), tobacco use, physical inactivity (15.3% or $606) and high stress (8.6% or $413)</a:t>
            </a:r>
          </a:p>
          <a:p>
            <a:pPr lvl="1" marL="573087" indent="581025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</a:p>
          <a:p>
            <a:pPr lvl="3" marL="430212" indent="2595562">
              <a:spcBef>
                <a:spcPts val="5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/>
            </a:pPr>
            <a:r>
              <a:t>Health Affairs 2016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720725" y="684212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Wellness Impact of Running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xfrm>
            <a:off x="720725" y="1949450"/>
            <a:ext cx="8855075" cy="5443538"/>
          </a:xfrm>
          <a:prstGeom prst="rect">
            <a:avLst/>
          </a:prstGeom>
        </p:spPr>
        <p:txBody>
          <a:bodyPr/>
          <a:lstStyle/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Reduces depression instantly- Medicine and Science in Sports and Exercise 2006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Reduces blood glucose levels- Diabetes Care Journal Aug 2013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Reduces high blood pressure- Williams Roberts MD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Reduces obesity- each mile burns 120 calories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No longer physically inactive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Reduces stress- Journal of Adolescent Health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684212" y="0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Running helps Employees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xfrm>
            <a:off x="720725" y="1006475"/>
            <a:ext cx="8855075" cy="6446838"/>
          </a:xfrm>
          <a:prstGeom prst="rect">
            <a:avLst/>
          </a:prstGeom>
        </p:spPr>
        <p:txBody>
          <a:bodyPr/>
          <a:lstStyle/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30% lower risk of death, 45% lower risk of cardiovascular mortality, 3 year overall life expectancy increase- Journal of the American College of Cardiology Aug 2014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Running boosts sleep quality, mood and concentration- Journal of Adolescent Health 2012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Helps defeat age-related mental decline, task switching attention, working memory, language, thinking and judgment problems- Psychonomic Bulletin and Review 2012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Running reduces risk of cancer- vast review of 170 studies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720725" y="684212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Individual Wellness Offerings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720725" y="1949450"/>
            <a:ext cx="8855075" cy="3811588"/>
          </a:xfrm>
          <a:prstGeom prst="rect">
            <a:avLst/>
          </a:prstGeom>
        </p:spPr>
        <p:txBody>
          <a:bodyPr/>
          <a:lstStyle/>
          <a:p>
            <a:pPr marL="349758" indent="-262318" defTabSz="370331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  <a:r>
              <a:t>Unparalleled wellness offerings proven to improve physical and mental health</a:t>
            </a:r>
          </a:p>
          <a:p>
            <a:pPr lvl="1" marL="632650" indent="-262318" defTabSz="370331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  <a:r>
              <a:t>Massage</a:t>
            </a:r>
          </a:p>
          <a:p>
            <a:pPr lvl="1" marL="632650" indent="-262318" defTabSz="370331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  <a:r>
              <a:t>Chiropractors</a:t>
            </a:r>
          </a:p>
          <a:p>
            <a:pPr lvl="1" marL="632650" indent="-262318" defTabSz="370331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  <a:r>
              <a:t>Acupuncturists</a:t>
            </a:r>
          </a:p>
          <a:p>
            <a:pPr lvl="1" marL="632650" indent="-262318" defTabSz="370331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  <a:r>
              <a:t>Coaching</a:t>
            </a:r>
          </a:p>
          <a:p>
            <a:pPr lvl="1" marL="632650" indent="-262318" defTabSz="370331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  <a:r>
              <a:t>Therapy</a:t>
            </a:r>
          </a:p>
          <a:p>
            <a:pPr lvl="1" marL="632650" indent="-262318" defTabSz="370331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  <a:r>
              <a:t>and more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Team to Tribe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xfrm>
            <a:off x="720725" y="1936750"/>
            <a:ext cx="8853488" cy="38100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</a:p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</a:p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</a:p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  <a:r>
              <a:t>Premiere Corporate Packages</a:t>
            </a:r>
          </a:p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</a:p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  <a:r>
              <a:t>Come as a Team</a:t>
            </a:r>
          </a:p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  <a:r>
              <a:t>Leave as a Tribe</a:t>
            </a:r>
          </a:p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</a:p>
          <a:p>
            <a:pPr marL="0" indent="0" algn="ctr">
              <a:spcBef>
                <a:spcPts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262626"/>
                </a:solidFill>
              </a:defRPr>
            </a:pPr>
            <a:r>
              <a:t>All Inclusive Offerings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720725" y="684212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Why Team to Tribe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720725" y="1949450"/>
            <a:ext cx="8855075" cy="4332288"/>
          </a:xfrm>
          <a:prstGeom prst="rect">
            <a:avLst/>
          </a:prstGeom>
        </p:spPr>
        <p:txBody>
          <a:bodyPr/>
          <a:lstStyle/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Employee Turnover and Retention</a:t>
            </a:r>
          </a:p>
          <a:p>
            <a:pPr lvl="1" marL="1727200" indent="-573087">
              <a:spcBef>
                <a:spcPts val="11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  <a:r>
              <a:t>78% of employee leaders rank employee retention as urgent- Center for American Progress 2012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Employee Engagement</a:t>
            </a:r>
          </a:p>
          <a:p>
            <a:pPr lvl="1" marL="1727200" indent="-573087">
              <a:spcBef>
                <a:spcPts val="11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  <a:r>
              <a:t>85% of executives believe employee engagement is a top priority- Deloitte Human Capital Trends 2016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xfrm>
            <a:off x="720725" y="684212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Employee Turnover</a:t>
            </a:r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xfrm>
            <a:off x="720725" y="1949450"/>
            <a:ext cx="8855075" cy="3811588"/>
          </a:xfrm>
          <a:prstGeom prst="rect">
            <a:avLst/>
          </a:prstGeom>
        </p:spPr>
        <p:txBody>
          <a:bodyPr/>
          <a:lstStyle/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Why it Matters</a:t>
            </a:r>
          </a:p>
          <a:p>
            <a:pPr lvl="1" marL="1727200" indent="-573087">
              <a:spcBef>
                <a:spcPts val="11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  <a:r>
              <a:t>It's costly</a:t>
            </a:r>
          </a:p>
          <a:p>
            <a:pPr lvl="1" marL="1727200" indent="-573087">
              <a:spcBef>
                <a:spcPts val="11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  <a:r>
              <a:t>It affects business performance</a:t>
            </a:r>
          </a:p>
          <a:p>
            <a:pPr lvl="1" marL="1727200" indent="-573087">
              <a:spcBef>
                <a:spcPts val="11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  <a:r>
              <a:t>It can be harder to manage</a:t>
            </a:r>
          </a:p>
          <a:p>
            <a:pPr lvl="1" marL="573087" indent="581025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</a:p>
          <a:p>
            <a:pPr lvl="2" marL="430212" indent="1730375"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/>
            </a:pPr>
            <a:r>
              <a:t>-</a:t>
            </a:r>
            <a:r>
              <a:rPr sz="1600"/>
              <a:t>Retaining Talent: SHRSM's Effective Practice Guideline Series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914400" y="274637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The Cost of Turnover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720725" y="1411287"/>
            <a:ext cx="8855075" cy="5670551"/>
          </a:xfrm>
          <a:prstGeom prst="rect">
            <a:avLst/>
          </a:prstGeom>
        </p:spPr>
        <p:txBody>
          <a:bodyPr/>
          <a:lstStyle/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Median cost of turnover is 21% of an employee's annual salary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For workers earning up to $75,000 the cost of turnover is 20% annual salary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The more specialized the job and higher education required, the higher the turnover cost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1/5 of workers voluntarily leave their job each year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Additional 1/6 are fired or otherwise let go</a:t>
            </a:r>
          </a:p>
          <a:p>
            <a:pPr lvl="2" marL="430212" indent="1730375"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600"/>
            </a:pPr>
            <a:r>
              <a:t>-Cost of Turnover 2016 Center for American Progress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720725" y="684212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SHRM Cost of Turnover Findings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720725" y="1949450"/>
            <a:ext cx="8855075" cy="4959350"/>
          </a:xfrm>
          <a:prstGeom prst="rect">
            <a:avLst/>
          </a:prstGeom>
        </p:spPr>
        <p:txBody>
          <a:bodyPr/>
          <a:lstStyle/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Total costs may be even higher</a:t>
            </a:r>
          </a:p>
          <a:p>
            <a:pPr lvl="1" marL="1727200" indent="-573087">
              <a:spcBef>
                <a:spcPts val="11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  <a:r>
              <a:t>Direct replacement costs can reach as high as 50-60% of employee annual salary</a:t>
            </a:r>
          </a:p>
          <a:p>
            <a:pPr lvl="1" marL="1727200" indent="-573087">
              <a:spcBef>
                <a:spcPts val="11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  <a:r>
              <a:t>Total costs associated can range from 90% to 200% of employee annual salary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The smaller the company the more damaging</a:t>
            </a:r>
          </a:p>
          <a:p>
            <a:pPr lvl="1" marL="1727200" indent="-573087">
              <a:spcBef>
                <a:spcPts val="11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  <a:r>
              <a:t>Unique skill sets, impacts culture, less resources to replace</a:t>
            </a:r>
          </a:p>
          <a:p>
            <a:pPr lvl="1" marL="573087" indent="581025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</a:p>
          <a:p>
            <a:pPr lvl="2" marL="430212" indent="1730375"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/>
            </a:pPr>
            <a:r>
              <a:t>-SHRM Retaining Talent 2012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720725" y="684212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Team to Tribe: Our 3 Components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720725" y="1949450"/>
            <a:ext cx="8855075" cy="3811588"/>
          </a:xfrm>
          <a:prstGeom prst="rect">
            <a:avLst/>
          </a:prstGeom>
        </p:spPr>
        <p:txBody>
          <a:bodyPr/>
          <a:lstStyle/>
          <a:p>
            <a:pPr marL="275272" indent="-183515" defTabSz="388620">
              <a:spcBef>
                <a:spcPts val="1100"/>
              </a:spcBef>
              <a:tabLst>
                <a:tab pos="609600" algn="l"/>
                <a:tab pos="1219200" algn="l"/>
                <a:tab pos="1841500" algn="l"/>
                <a:tab pos="2451100" algn="l"/>
                <a:tab pos="3073400" algn="l"/>
                <a:tab pos="3683000" algn="l"/>
                <a:tab pos="4305300" algn="l"/>
                <a:tab pos="4914900" algn="l"/>
                <a:tab pos="5537200" algn="l"/>
                <a:tab pos="6146800" algn="l"/>
                <a:tab pos="6756400" algn="l"/>
                <a:tab pos="7378700" algn="l"/>
              </a:tabLst>
              <a:defRPr sz="2720"/>
            </a:pPr>
            <a:r>
              <a:t>                    Part One of our Package</a:t>
            </a:r>
          </a:p>
          <a:p>
            <a:pPr marL="275272" indent="-183515" defTabSz="388620">
              <a:spcBef>
                <a:spcPts val="1100"/>
              </a:spcBef>
              <a:tabLst>
                <a:tab pos="609600" algn="l"/>
                <a:tab pos="1219200" algn="l"/>
                <a:tab pos="1841500" algn="l"/>
                <a:tab pos="2451100" algn="l"/>
                <a:tab pos="3073400" algn="l"/>
                <a:tab pos="3683000" algn="l"/>
                <a:tab pos="4305300" algn="l"/>
                <a:tab pos="4914900" algn="l"/>
                <a:tab pos="5537200" algn="l"/>
                <a:tab pos="6146800" algn="l"/>
                <a:tab pos="6756400" algn="l"/>
                <a:tab pos="7378700" algn="l"/>
              </a:tabLst>
              <a:defRPr sz="2720"/>
            </a:pPr>
          </a:p>
          <a:p>
            <a:pPr marL="275272" indent="-183515" defTabSz="388620">
              <a:spcBef>
                <a:spcPts val="1100"/>
              </a:spcBef>
              <a:tabLst>
                <a:tab pos="609600" algn="l"/>
                <a:tab pos="1219200" algn="l"/>
                <a:tab pos="1841500" algn="l"/>
                <a:tab pos="2451100" algn="l"/>
                <a:tab pos="3073400" algn="l"/>
                <a:tab pos="3683000" algn="l"/>
                <a:tab pos="4305300" algn="l"/>
                <a:tab pos="4914900" algn="l"/>
                <a:tab pos="5537200" algn="l"/>
                <a:tab pos="6146800" algn="l"/>
                <a:tab pos="6756400" algn="l"/>
                <a:tab pos="7378700" algn="l"/>
              </a:tabLst>
              <a:defRPr sz="2720"/>
            </a:pPr>
            <a:r>
              <a:t>5k or Half Marathon Group Training</a:t>
            </a:r>
          </a:p>
          <a:p>
            <a:pPr marL="367030" indent="-275272" defTabSz="388620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609600" algn="l"/>
                <a:tab pos="1219200" algn="l"/>
                <a:tab pos="1841500" algn="l"/>
                <a:tab pos="2451100" algn="l"/>
                <a:tab pos="3073400" algn="l"/>
                <a:tab pos="3683000" algn="l"/>
                <a:tab pos="4305300" algn="l"/>
                <a:tab pos="4914900" algn="l"/>
                <a:tab pos="5537200" algn="l"/>
                <a:tab pos="6146800" algn="l"/>
                <a:tab pos="6756400" algn="l"/>
                <a:tab pos="7378700" algn="l"/>
              </a:tabLst>
              <a:defRPr sz="2720"/>
            </a:pPr>
            <a:r>
              <a:t>Runs together twice per week</a:t>
            </a:r>
          </a:p>
          <a:p>
            <a:pPr marL="367030" indent="-275272" defTabSz="388620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609600" algn="l"/>
                <a:tab pos="1219200" algn="l"/>
                <a:tab pos="1841500" algn="l"/>
                <a:tab pos="2451100" algn="l"/>
                <a:tab pos="3073400" algn="l"/>
                <a:tab pos="3683000" algn="l"/>
                <a:tab pos="4305300" algn="l"/>
                <a:tab pos="4914900" algn="l"/>
                <a:tab pos="5537200" algn="l"/>
                <a:tab pos="6146800" algn="l"/>
                <a:tab pos="6756400" algn="l"/>
                <a:tab pos="7378700" algn="l"/>
              </a:tabLst>
              <a:defRPr sz="2720"/>
            </a:pPr>
            <a:r>
              <a:t>Clinics by Whole Person Running Coach Timur prior to each run</a:t>
            </a:r>
          </a:p>
          <a:p>
            <a:pPr marL="367030" indent="-275272" defTabSz="388620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609600" algn="l"/>
                <a:tab pos="1219200" algn="l"/>
                <a:tab pos="1841500" algn="l"/>
                <a:tab pos="2451100" algn="l"/>
                <a:tab pos="3073400" algn="l"/>
                <a:tab pos="3683000" algn="l"/>
                <a:tab pos="4305300" algn="l"/>
                <a:tab pos="4914900" algn="l"/>
                <a:tab pos="5537200" algn="l"/>
                <a:tab pos="6146800" algn="l"/>
                <a:tab pos="6756400" algn="l"/>
                <a:tab pos="7378700" algn="l"/>
              </a:tabLst>
              <a:defRPr sz="2720"/>
            </a:pPr>
            <a:r>
              <a:t>Training plans, support, and camaraderie building challenges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720725" y="684212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Team to Tribe: Our 3 Components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708025" y="1949450"/>
            <a:ext cx="8855075" cy="3811588"/>
          </a:xfrm>
          <a:prstGeom prst="rect">
            <a:avLst/>
          </a:prstGeom>
        </p:spPr>
        <p:txBody>
          <a:bodyPr/>
          <a:lstStyle/>
          <a:p>
            <a:pPr marL="262318" indent="-174879" defTabSz="370331">
              <a:spcBef>
                <a:spcPts val="1100"/>
              </a:spcBef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  <a:r>
              <a:t>                         Part Two of our Package</a:t>
            </a:r>
          </a:p>
          <a:p>
            <a:pPr marL="262318" indent="-174879" defTabSz="370331">
              <a:spcBef>
                <a:spcPts val="1100"/>
              </a:spcBef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</a:p>
          <a:p>
            <a:pPr marL="262318" indent="-174879" defTabSz="370331">
              <a:spcBef>
                <a:spcPts val="1100"/>
              </a:spcBef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  <a:r>
              <a:t>Team to Tribe meetings</a:t>
            </a:r>
          </a:p>
          <a:p>
            <a:pPr marL="349758" indent="-262318" defTabSz="370331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  <a:r>
              <a:t>Twice per month</a:t>
            </a:r>
          </a:p>
          <a:p>
            <a:pPr marL="349758" indent="-262318" defTabSz="370331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  <a:r>
              <a:t>Group sessions designed to bring a team closer together</a:t>
            </a:r>
          </a:p>
          <a:p>
            <a:pPr marL="349758" indent="-262318" defTabSz="370331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  <a:r>
              <a:t>Teach employees to love who they are and love coming to work</a:t>
            </a:r>
          </a:p>
          <a:p>
            <a:pPr marL="349758" indent="-262318" defTabSz="370331">
              <a:spcBef>
                <a:spcPts val="11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584200" algn="l"/>
                <a:tab pos="1168400" algn="l"/>
                <a:tab pos="1752600" algn="l"/>
                <a:tab pos="2336800" algn="l"/>
                <a:tab pos="2921000" algn="l"/>
                <a:tab pos="3517900" algn="l"/>
                <a:tab pos="4102100" algn="l"/>
                <a:tab pos="4686300" algn="l"/>
                <a:tab pos="5270500" algn="l"/>
                <a:tab pos="5854700" algn="l"/>
                <a:tab pos="6438900" algn="l"/>
                <a:tab pos="7035800" algn="l"/>
              </a:tabLst>
              <a:defRPr sz="2592"/>
            </a:pPr>
            <a:r>
              <a:t>Create accountability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720725" y="684212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Team to Tribe: Our 3 Components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720725" y="1949450"/>
            <a:ext cx="8855075" cy="5275263"/>
          </a:xfrm>
          <a:prstGeom prst="rect">
            <a:avLst/>
          </a:prstGeom>
        </p:spPr>
        <p:txBody>
          <a:bodyPr/>
          <a:lstStyle/>
          <a:p>
            <a:pPr marL="304418" indent="-202945" defTabSz="429768">
              <a:spcBef>
                <a:spcPts val="1300"/>
              </a:spcBef>
              <a:tabLst>
                <a:tab pos="673100" algn="l"/>
                <a:tab pos="1358900" algn="l"/>
                <a:tab pos="2032000" algn="l"/>
                <a:tab pos="2717800" algn="l"/>
                <a:tab pos="3390900" algn="l"/>
                <a:tab pos="4076700" algn="l"/>
                <a:tab pos="4762500" algn="l"/>
                <a:tab pos="5435600" algn="l"/>
                <a:tab pos="6121400" algn="l"/>
                <a:tab pos="6794500" algn="l"/>
                <a:tab pos="7480300" algn="l"/>
                <a:tab pos="8153400" algn="l"/>
              </a:tabLst>
              <a:defRPr sz="3008"/>
            </a:pPr>
            <a:r>
              <a:t>                Part Three of our Package</a:t>
            </a:r>
          </a:p>
          <a:p>
            <a:pPr marL="304418" indent="-202945" defTabSz="429768">
              <a:spcBef>
                <a:spcPts val="1300"/>
              </a:spcBef>
              <a:tabLst>
                <a:tab pos="673100" algn="l"/>
                <a:tab pos="1358900" algn="l"/>
                <a:tab pos="2032000" algn="l"/>
                <a:tab pos="2717800" algn="l"/>
                <a:tab pos="3390900" algn="l"/>
                <a:tab pos="4076700" algn="l"/>
                <a:tab pos="4762500" algn="l"/>
                <a:tab pos="5435600" algn="l"/>
                <a:tab pos="6121400" algn="l"/>
                <a:tab pos="6794500" algn="l"/>
                <a:tab pos="7480300" algn="l"/>
                <a:tab pos="8153400" algn="l"/>
              </a:tabLst>
              <a:defRPr sz="3008"/>
            </a:pPr>
          </a:p>
          <a:p>
            <a:pPr marL="304418" indent="-202945" defTabSz="429768">
              <a:spcBef>
                <a:spcPts val="1300"/>
              </a:spcBef>
              <a:tabLst>
                <a:tab pos="673100" algn="l"/>
                <a:tab pos="1358900" algn="l"/>
                <a:tab pos="2032000" algn="l"/>
                <a:tab pos="2717800" algn="l"/>
                <a:tab pos="3390900" algn="l"/>
                <a:tab pos="4076700" algn="l"/>
                <a:tab pos="4762500" algn="l"/>
                <a:tab pos="5435600" algn="l"/>
                <a:tab pos="6121400" algn="l"/>
                <a:tab pos="6794500" algn="l"/>
                <a:tab pos="7480300" algn="l"/>
                <a:tab pos="8153400" algn="l"/>
              </a:tabLst>
              <a:defRPr sz="3008"/>
            </a:pPr>
            <a:r>
              <a:t>Individual sessions for all participants once a month</a:t>
            </a:r>
          </a:p>
          <a:p>
            <a:pPr marL="405891" indent="-304418" defTabSz="429768">
              <a:spcBef>
                <a:spcPts val="1300"/>
              </a:spcBef>
              <a:buClr>
                <a:srgbClr val="000000"/>
              </a:buClr>
              <a:buSzPct val="45000"/>
              <a:buFont typeface="Wingdings"/>
              <a:buChar char="●"/>
              <a:tabLst>
                <a:tab pos="673100" algn="l"/>
                <a:tab pos="1358900" algn="l"/>
                <a:tab pos="2032000" algn="l"/>
                <a:tab pos="2717800" algn="l"/>
                <a:tab pos="3390900" algn="l"/>
                <a:tab pos="4076700" algn="l"/>
                <a:tab pos="4762500" algn="l"/>
                <a:tab pos="5435600" algn="l"/>
                <a:tab pos="6121400" algn="l"/>
                <a:tab pos="6794500" algn="l"/>
                <a:tab pos="7480300" algn="l"/>
                <a:tab pos="8153400" algn="l"/>
              </a:tabLst>
              <a:defRPr sz="3008"/>
            </a:pPr>
            <a:r>
              <a:t>Choose from a variety of wellness professionals:</a:t>
            </a:r>
          </a:p>
          <a:p>
            <a:pPr lvl="1" marL="1623567" indent="-538702" defTabSz="429768">
              <a:spcBef>
                <a:spcPts val="10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673100" algn="l"/>
                <a:tab pos="1358900" algn="l"/>
                <a:tab pos="2032000" algn="l"/>
                <a:tab pos="2717800" algn="l"/>
                <a:tab pos="3390900" algn="l"/>
                <a:tab pos="4076700" algn="l"/>
                <a:tab pos="4762500" algn="l"/>
                <a:tab pos="5435600" algn="l"/>
                <a:tab pos="6121400" algn="l"/>
                <a:tab pos="6794500" algn="l"/>
                <a:tab pos="7480300" algn="l"/>
                <a:tab pos="8153400" algn="l"/>
              </a:tabLst>
              <a:defRPr sz="2632"/>
            </a:pPr>
            <a:r>
              <a:t>Massage</a:t>
            </a:r>
          </a:p>
          <a:p>
            <a:pPr lvl="1" marL="1623567" indent="-538702" defTabSz="429768">
              <a:spcBef>
                <a:spcPts val="10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673100" algn="l"/>
                <a:tab pos="1358900" algn="l"/>
                <a:tab pos="2032000" algn="l"/>
                <a:tab pos="2717800" algn="l"/>
                <a:tab pos="3390900" algn="l"/>
                <a:tab pos="4076700" algn="l"/>
                <a:tab pos="4762500" algn="l"/>
                <a:tab pos="5435600" algn="l"/>
                <a:tab pos="6121400" algn="l"/>
                <a:tab pos="6794500" algn="l"/>
                <a:tab pos="7480300" algn="l"/>
                <a:tab pos="8153400" algn="l"/>
              </a:tabLst>
              <a:defRPr sz="2632"/>
            </a:pPr>
            <a:r>
              <a:t>Acupuncture</a:t>
            </a:r>
          </a:p>
          <a:p>
            <a:pPr lvl="1" marL="1623567" indent="-538702" defTabSz="429768">
              <a:spcBef>
                <a:spcPts val="10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673100" algn="l"/>
                <a:tab pos="1358900" algn="l"/>
                <a:tab pos="2032000" algn="l"/>
                <a:tab pos="2717800" algn="l"/>
                <a:tab pos="3390900" algn="l"/>
                <a:tab pos="4076700" algn="l"/>
                <a:tab pos="4762500" algn="l"/>
                <a:tab pos="5435600" algn="l"/>
                <a:tab pos="6121400" algn="l"/>
                <a:tab pos="6794500" algn="l"/>
                <a:tab pos="7480300" algn="l"/>
                <a:tab pos="8153400" algn="l"/>
              </a:tabLst>
              <a:defRPr sz="2632"/>
            </a:pPr>
            <a:r>
              <a:t>Chiropractor</a:t>
            </a:r>
          </a:p>
          <a:p>
            <a:pPr lvl="1" marL="1623567" indent="-538702" defTabSz="429768">
              <a:spcBef>
                <a:spcPts val="10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673100" algn="l"/>
                <a:tab pos="1358900" algn="l"/>
                <a:tab pos="2032000" algn="l"/>
                <a:tab pos="2717800" algn="l"/>
                <a:tab pos="3390900" algn="l"/>
                <a:tab pos="4076700" algn="l"/>
                <a:tab pos="4762500" algn="l"/>
                <a:tab pos="5435600" algn="l"/>
                <a:tab pos="6121400" algn="l"/>
                <a:tab pos="6794500" algn="l"/>
                <a:tab pos="7480300" algn="l"/>
                <a:tab pos="8153400" algn="l"/>
              </a:tabLst>
              <a:defRPr sz="2632"/>
            </a:pPr>
            <a:r>
              <a:t>Running Coaching</a:t>
            </a:r>
          </a:p>
          <a:p>
            <a:pPr lvl="1" marL="1623567" indent="-538702" defTabSz="429768">
              <a:spcBef>
                <a:spcPts val="10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673100" algn="l"/>
                <a:tab pos="1358900" algn="l"/>
                <a:tab pos="2032000" algn="l"/>
                <a:tab pos="2717800" algn="l"/>
                <a:tab pos="3390900" algn="l"/>
                <a:tab pos="4076700" algn="l"/>
                <a:tab pos="4762500" algn="l"/>
                <a:tab pos="5435600" algn="l"/>
                <a:tab pos="6121400" algn="l"/>
                <a:tab pos="6794500" algn="l"/>
                <a:tab pos="7480300" algn="l"/>
                <a:tab pos="8153400" algn="l"/>
              </a:tabLst>
              <a:defRPr sz="2632"/>
            </a:pPr>
            <a:r>
              <a:t>Life Coaching</a:t>
            </a:r>
          </a:p>
          <a:p>
            <a:pPr lvl="1" marL="1623567" indent="-538702" defTabSz="429768">
              <a:spcBef>
                <a:spcPts val="10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673100" algn="l"/>
                <a:tab pos="1358900" algn="l"/>
                <a:tab pos="2032000" algn="l"/>
                <a:tab pos="2717800" algn="l"/>
                <a:tab pos="3390900" algn="l"/>
                <a:tab pos="4076700" algn="l"/>
                <a:tab pos="4762500" algn="l"/>
                <a:tab pos="5435600" algn="l"/>
                <a:tab pos="6121400" algn="l"/>
                <a:tab pos="6794500" algn="l"/>
                <a:tab pos="7480300" algn="l"/>
                <a:tab pos="8153400" algn="l"/>
              </a:tabLst>
              <a:defRPr sz="2632"/>
            </a:pPr>
            <a:r>
              <a:t>Therapy, and additional options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720725" y="439737"/>
            <a:ext cx="8459788" cy="1023938"/>
          </a:xfrm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/>
            <a:r>
              <a:t>Why Employees Stay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xfrm>
            <a:off x="720725" y="1646237"/>
            <a:ext cx="8855075" cy="5478463"/>
          </a:xfrm>
          <a:prstGeom prst="rect">
            <a:avLst/>
          </a:prstGeom>
        </p:spPr>
        <p:txBody>
          <a:bodyPr/>
          <a:lstStyle/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Develop web of connections and relationships on and off the job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More embedded and thus have numerous reasons to stay</a:t>
            </a:r>
          </a:p>
          <a:p>
            <a:pPr marL="431800" indent="-323850">
              <a:buClr>
                <a:srgbClr val="000000"/>
              </a:buClr>
              <a:buSzPct val="45000"/>
              <a:buFont typeface="Wingdings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t>Types of embeddedness</a:t>
            </a:r>
          </a:p>
          <a:p>
            <a:pPr lvl="1" marL="1727200" indent="-573087">
              <a:spcBef>
                <a:spcPts val="11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  <a:r>
              <a:t>Links: connections with other people, their job, groups, and organization</a:t>
            </a:r>
          </a:p>
          <a:p>
            <a:pPr lvl="1" marL="1727200" indent="-573087">
              <a:spcBef>
                <a:spcPts val="11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  <a:r>
              <a:t>Fit: the extent to which employees see themselves as compatible with their job, organization and community</a:t>
            </a:r>
          </a:p>
          <a:p>
            <a:pPr lvl="1" marL="1727200" indent="-573087">
              <a:spcBef>
                <a:spcPts val="1100"/>
              </a:spcBef>
              <a:buClr>
                <a:srgbClr val="000000"/>
              </a:buClr>
              <a:buSzPct val="75000"/>
              <a:buFont typeface="Symbol"/>
              <a:buChar char="−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/>
            </a:pPr>
            <a:r>
              <a:t>Sacrifice: what a person gives up by leaving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